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64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9" r:id="rId15"/>
    <p:sldId id="280" r:id="rId16"/>
    <p:sldId id="282" r:id="rId17"/>
    <p:sldId id="283" r:id="rId18"/>
    <p:sldId id="284" r:id="rId19"/>
    <p:sldId id="299" r:id="rId20"/>
    <p:sldId id="300" r:id="rId21"/>
    <p:sldId id="301" r:id="rId22"/>
    <p:sldId id="302" r:id="rId23"/>
    <p:sldId id="303" r:id="rId24"/>
    <p:sldId id="277" r:id="rId25"/>
    <p:sldId id="285" r:id="rId26"/>
    <p:sldId id="286" r:id="rId27"/>
    <p:sldId id="287" r:id="rId28"/>
    <p:sldId id="290" r:id="rId29"/>
    <p:sldId id="291" r:id="rId30"/>
    <p:sldId id="292" r:id="rId31"/>
    <p:sldId id="294" r:id="rId32"/>
    <p:sldId id="293" r:id="rId33"/>
    <p:sldId id="295" r:id="rId34"/>
    <p:sldId id="296" r:id="rId35"/>
    <p:sldId id="297" r:id="rId36"/>
    <p:sldId id="298" r:id="rId37"/>
  </p:sldIdLst>
  <p:sldSz cx="9144000" cy="5143500" type="screen16x9"/>
  <p:notesSz cx="6858000" cy="9144000"/>
  <p:embeddedFontLst>
    <p:embeddedFont>
      <p:font typeface="Edu Diatype Rounded Semi-Mono" panose="020B0509040202060203" pitchFamily="49" charset="77"/>
      <p:regular r:id="rId39"/>
      <p:bold r:id="rId40"/>
      <p:italic r:id="rId41"/>
    </p:embeddedFont>
    <p:embeddedFont>
      <p:font typeface="Edu Diatype Rounded Semi-Mono M" panose="020B0509040202060203" pitchFamily="49" charset="77"/>
      <p:regular r:id="rId42"/>
      <p:italic r:id="rId43"/>
    </p:embeddedFont>
    <p:embeddedFont>
      <p:font typeface="Oswald" pitchFamily="2" charset="77"/>
      <p:regular r:id="rId44"/>
      <p:bold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8"/>
    <p:restoredTop sz="94677"/>
  </p:normalViewPr>
  <p:slideViewPr>
    <p:cSldViewPr snapToGrid="0">
      <p:cViewPr varScale="1">
        <p:scale>
          <a:sx n="117" d="100"/>
          <a:sy n="117" d="100"/>
        </p:scale>
        <p:origin x="176" y="1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Edu Diatype Rounded Semi-Mono" panose="020B0509040202060203" pitchFamily="49" charset="77"/>
        <a:ea typeface="Edu Diatype Rounded Semi-Mono" panose="020B0509040202060203" pitchFamily="49" charset="7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47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001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65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296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9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92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238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759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907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6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f4cbb09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f4cbb09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568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another way to </a:t>
            </a:r>
            <a:r>
              <a:rPr lang="en-US" dirty="0" err="1"/>
              <a:t>visu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7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another way to </a:t>
            </a:r>
            <a:r>
              <a:rPr lang="en-US" dirty="0" err="1"/>
              <a:t>visu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556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another way to </a:t>
            </a:r>
            <a:r>
              <a:rPr lang="en-US" dirty="0" err="1"/>
              <a:t>visu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525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another way to </a:t>
            </a:r>
            <a:r>
              <a:rPr lang="en-US" dirty="0" err="1"/>
              <a:t>visu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222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another way to </a:t>
            </a:r>
            <a:r>
              <a:rPr lang="en-US" dirty="0" err="1"/>
              <a:t>visu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21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67008c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67008c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67008c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67008c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26e772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26e772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f26e772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f26e772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f26e7721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f26e7721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04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 b="0" i="0">
                <a:latin typeface="Edu Diatype Rounded Semi-Mono" panose="020B0509040202060203" pitchFamily="49" charset="77"/>
                <a:ea typeface="Edu Diatype Rounded Semi-Mono" panose="020B0509040202060203" pitchFamily="49" charset="77"/>
                <a:cs typeface="Edu Diatype Rounded Semi-Mono" panose="020B0509040202060203" pitchFamily="49" charset="77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 b="0" i="0">
                <a:latin typeface="Edu Diatype Rounded Semi-Mono" panose="020B0509040202060203" pitchFamily="49" charset="77"/>
                <a:ea typeface="Edu Diatype Rounded Semi-Mono" panose="020B0509040202060203" pitchFamily="49" charset="77"/>
                <a:cs typeface="Edu Diatype Rounded Semi-Mono" panose="020B0509040202060203" pitchFamily="49" charset="77"/>
                <a:sym typeface="Oswald"/>
              </a:defRPr>
            </a:lvl1pPr>
          </a:lstStyle>
          <a:p>
            <a:endParaRPr dirty="0"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Edu Diatype Rounded Semi-Mono" panose="020B0509040202060203" pitchFamily="49" charset="77"/>
                <a:ea typeface="Source Code Pro"/>
                <a:cs typeface="Edu Diatype Rounded Semi-Mono" panose="020B0509040202060203" pitchFamily="49" charset="77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Edu Diatype Rounded Semi-Mono M" panose="020B0509040202060203" pitchFamily="49" charset="77"/>
          <a:ea typeface="Edu Diatype Rounded Semi-Mono M" panose="020B0509040202060203" pitchFamily="49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Edu Diatype Rounded Semi-Mono" panose="020B0509040202060203" pitchFamily="49" charset="77"/>
          <a:ea typeface="Edu Diatype Rounded Semi-Mono" panose="020B0509040202060203" pitchFamily="49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10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42422" y="3515128"/>
            <a:ext cx="8732825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is classification problem? 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452592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>
                <a:highlight>
                  <a:srgbClr val="FFFF00"/>
                </a:highlight>
              </a:rPr>
              <a:t>An e-commerce company using labeled customer data to predict whether or not a customer will purchase a particular item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>
                <a:highlight>
                  <a:srgbClr val="FFFF00"/>
                </a:highlight>
              </a:rPr>
              <a:t>A healthcare company using data about cancer tumors (such as their geometric measurements) to predict whether a new tumor is benign or malignant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>
                <a:highlight>
                  <a:srgbClr val="FFFF00"/>
                </a:highlight>
              </a:rPr>
              <a:t>A restaurant using review data to ascribe positive or negative sentiment to a given review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bike share company using time and weather data to predict the number of bikes being rented at any given hour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329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is classification problem? 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452592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regression problem is when we try to use any type (continuous or categorical) of data to predict outcomes that are continuous.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494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 vs Classification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452592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regression problem is when we try to use any type (continuous or categorical) of data to predict outcomes that are continuous.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classification problem is when we try to use any type (continuous or categorical) of data to predict outcomes that are categorical.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41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Once we have trained our model, i.e. described this function that best separates our two classes (in this case), we can use the model to </a:t>
            </a:r>
            <a:r>
              <a:rPr lang="en-US" b="1" dirty="0"/>
              <a:t>generalize</a:t>
            </a:r>
            <a:r>
              <a:rPr lang="en-US" dirty="0"/>
              <a:t> and make </a:t>
            </a:r>
            <a:r>
              <a:rPr lang="en-US" b="1" dirty="0"/>
              <a:t>new predictions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" name="Google Shape;162;p28">
            <a:extLst>
              <a:ext uri="{FF2B5EF4-FFF2-40B4-BE49-F238E27FC236}">
                <a16:creationId xmlns:a16="http://schemas.microsoft.com/office/drawing/2014/main" id="{13BC894A-E9F6-D1D4-457E-20FEF6FA3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EDD88B8C-B999-B1C6-0209-5A215BFDA8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4700" y="16212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18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We typically split our data into </a:t>
            </a:r>
            <a:r>
              <a:rPr lang="en-US" b="1" dirty="0"/>
              <a:t>train</a:t>
            </a:r>
            <a:r>
              <a:rPr lang="en-US" dirty="0"/>
              <a:t> and </a:t>
            </a:r>
            <a:r>
              <a:rPr lang="en-US" b="1" dirty="0"/>
              <a:t>test</a:t>
            </a:r>
            <a:r>
              <a:rPr lang="en-US" dirty="0"/>
              <a:t> sets to evaluate the performance of a model. </a:t>
            </a:r>
          </a:p>
          <a:p>
            <a:pPr>
              <a:buFontTx/>
              <a:buChar char="-"/>
            </a:pPr>
            <a:r>
              <a:rPr lang="en-US" dirty="0"/>
              <a:t>The training set is used to find the mode</a:t>
            </a:r>
          </a:p>
          <a:p>
            <a:pPr>
              <a:buFontTx/>
              <a:buChar char="-"/>
            </a:pPr>
            <a:r>
              <a:rPr lang="en-US" dirty="0"/>
              <a:t>The test set is used to evaluate the performance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" name="Google Shape;162;p28">
            <a:extLst>
              <a:ext uri="{FF2B5EF4-FFF2-40B4-BE49-F238E27FC236}">
                <a16:creationId xmlns:a16="http://schemas.microsoft.com/office/drawing/2014/main" id="{13BC894A-E9F6-D1D4-457E-20FEF6FA3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EDD88B8C-B999-B1C6-0209-5A215BFDA8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4700" y="16212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35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We want to give the model new, unseen data. </a:t>
            </a:r>
          </a:p>
          <a:p>
            <a:pPr>
              <a:buFontTx/>
              <a:buChar char="-"/>
            </a:pPr>
            <a:r>
              <a:rPr lang="en-US" dirty="0"/>
              <a:t>We do this to ensure the model can generalize well. </a:t>
            </a:r>
          </a:p>
        </p:txBody>
      </p:sp>
      <p:pic>
        <p:nvPicPr>
          <p:cNvPr id="6" name="Google Shape;162;p28">
            <a:extLst>
              <a:ext uri="{FF2B5EF4-FFF2-40B4-BE49-F238E27FC236}">
                <a16:creationId xmlns:a16="http://schemas.microsoft.com/office/drawing/2014/main" id="{13BC894A-E9F6-D1D4-457E-20FEF6FA3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EDD88B8C-B999-B1C6-0209-5A215BFDA8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4700" y="16212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784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How do we divide the train and test set? No one-size-fits-all rule. </a:t>
            </a:r>
          </a:p>
          <a:p>
            <a:pPr>
              <a:buFontTx/>
              <a:buChar char="-"/>
            </a:pPr>
            <a:r>
              <a:rPr lang="en-US" dirty="0"/>
              <a:t>A common breakdown is 70/30 or 80/20 train vs test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" name="Google Shape;162;p28">
            <a:extLst>
              <a:ext uri="{FF2B5EF4-FFF2-40B4-BE49-F238E27FC236}">
                <a16:creationId xmlns:a16="http://schemas.microsoft.com/office/drawing/2014/main" id="{13BC894A-E9F6-D1D4-457E-20FEF6FA3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EDD88B8C-B999-B1C6-0209-5A215BFDA8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4700" y="16212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4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The split might be determined by: </a:t>
            </a:r>
          </a:p>
          <a:p>
            <a:pPr>
              <a:buFontTx/>
              <a:buChar char="-"/>
            </a:pPr>
            <a:r>
              <a:rPr lang="en-US" dirty="0"/>
              <a:t>How big the overall data is. If the data is already pretty small, then you might want a larger training set to get enough data to learn. </a:t>
            </a:r>
          </a:p>
          <a:p>
            <a:pPr>
              <a:buFontTx/>
              <a:buChar char="-"/>
            </a:pPr>
            <a:r>
              <a:rPr lang="en-US" dirty="0"/>
              <a:t>If the data is large, perhaps a smaller split is fine.  </a:t>
            </a:r>
          </a:p>
        </p:txBody>
      </p:sp>
      <p:pic>
        <p:nvPicPr>
          <p:cNvPr id="6" name="Google Shape;162;p28">
            <a:extLst>
              <a:ext uri="{FF2B5EF4-FFF2-40B4-BE49-F238E27FC236}">
                <a16:creationId xmlns:a16="http://schemas.microsoft.com/office/drawing/2014/main" id="{13BC894A-E9F6-D1D4-457E-20FEF6FA3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EDD88B8C-B999-B1C6-0209-5A215BFDA8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4700" y="16212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92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You need to make sure your training data is representative of the larger sample.</a:t>
            </a:r>
          </a:p>
        </p:txBody>
      </p:sp>
      <p:pic>
        <p:nvPicPr>
          <p:cNvPr id="6" name="Google Shape;162;p28">
            <a:extLst>
              <a:ext uri="{FF2B5EF4-FFF2-40B4-BE49-F238E27FC236}">
                <a16:creationId xmlns:a16="http://schemas.microsoft.com/office/drawing/2014/main" id="{13BC894A-E9F6-D1D4-457E-20FEF6FA3D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EDD88B8C-B999-B1C6-0209-5A215BFDA8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4700" y="16212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4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Measuring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One of the first measurements we can look at is the percentage of predictions we got correct: the </a:t>
            </a:r>
            <a:r>
              <a:rPr lang="en-US" b="1" dirty="0"/>
              <a:t>accuracy score</a:t>
            </a:r>
          </a:p>
          <a:p>
            <a:pPr>
              <a:buFontTx/>
              <a:buChar char="-"/>
            </a:pPr>
            <a:r>
              <a:rPr lang="en-US" dirty="0"/>
              <a:t># of predictions correct / all observations</a:t>
            </a:r>
          </a:p>
        </p:txBody>
      </p:sp>
    </p:spTree>
    <p:extLst>
      <p:ext uri="{BB962C8B-B14F-4D97-AF65-F5344CB8AC3E}">
        <p14:creationId xmlns:p14="http://schemas.microsoft.com/office/powerpoint/2010/main" val="29869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Agenda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Supervised Learning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Overview of classification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Regression vs classification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Model Validation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Naïve Bayes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Support Vector Machine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Random Forest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Measuring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A confusion matrix gives us the following: TP, TN, FP, FN</a:t>
            </a:r>
          </a:p>
          <a:p>
            <a:pPr>
              <a:buFontTx/>
              <a:buChar char="-"/>
            </a:pPr>
            <a:r>
              <a:rPr lang="en-US" dirty="0"/>
              <a:t>In some scenarios, we might really care about the FP and FN. </a:t>
            </a:r>
          </a:p>
        </p:txBody>
      </p:sp>
      <p:pic>
        <p:nvPicPr>
          <p:cNvPr id="28674" name="Picture 2" descr="What Is a Confusion Matrix in Machine Learning? | Plat.AI">
            <a:extLst>
              <a:ext uri="{FF2B5EF4-FFF2-40B4-BE49-F238E27FC236}">
                <a16:creationId xmlns:a16="http://schemas.microsoft.com/office/drawing/2014/main" id="{CA9B7D10-29FA-605A-2CAD-4D0D9008F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8990"/>
          <a:stretch/>
        </p:blipFill>
        <p:spPr bwMode="auto">
          <a:xfrm>
            <a:off x="4789358" y="1240225"/>
            <a:ext cx="4260300" cy="32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42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Measuring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When are FP costly in an urban context? 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28674" name="Picture 2" descr="What Is a Confusion Matrix in Machine Learning? | Plat.AI">
            <a:extLst>
              <a:ext uri="{FF2B5EF4-FFF2-40B4-BE49-F238E27FC236}">
                <a16:creationId xmlns:a16="http://schemas.microsoft.com/office/drawing/2014/main" id="{CA9B7D10-29FA-605A-2CAD-4D0D9008F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8990"/>
          <a:stretch/>
        </p:blipFill>
        <p:spPr bwMode="auto">
          <a:xfrm>
            <a:off x="4789358" y="1240225"/>
            <a:ext cx="4260300" cy="32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71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Measuring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Land-use classification: If a commercial zone is misclassified as residential, it could lead to inappropriate construction of residential buildings in commercial areas.</a:t>
            </a:r>
          </a:p>
        </p:txBody>
      </p:sp>
      <p:pic>
        <p:nvPicPr>
          <p:cNvPr id="28674" name="Picture 2" descr="What Is a Confusion Matrix in Machine Learning? | Plat.AI">
            <a:extLst>
              <a:ext uri="{FF2B5EF4-FFF2-40B4-BE49-F238E27FC236}">
                <a16:creationId xmlns:a16="http://schemas.microsoft.com/office/drawing/2014/main" id="{CA9B7D10-29FA-605A-2CAD-4D0D9008F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8990"/>
          <a:stretch/>
        </p:blipFill>
        <p:spPr bwMode="auto">
          <a:xfrm>
            <a:off x="4789358" y="1240225"/>
            <a:ext cx="4260300" cy="32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98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314-A6F1-74AA-11A5-A960B29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Validation: Measuring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7B0C-E6A1-D5CF-A5BC-9D6B1572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Public safety: If a false positive is predicted in a crime hotspot prediction model, the police could deploy more officers to an area that is not at risk of crime.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28674" name="Picture 2" descr="What Is a Confusion Matrix in Machine Learning? | Plat.AI">
            <a:extLst>
              <a:ext uri="{FF2B5EF4-FFF2-40B4-BE49-F238E27FC236}">
                <a16:creationId xmlns:a16="http://schemas.microsoft.com/office/drawing/2014/main" id="{CA9B7D10-29FA-605A-2CAD-4D0D9008F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8990"/>
          <a:stretch/>
        </p:blipFill>
        <p:spPr bwMode="auto">
          <a:xfrm>
            <a:off x="4789358" y="1240225"/>
            <a:ext cx="4260300" cy="32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3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02212-551B-E3BE-256A-CD73BF0A0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86" y="1460356"/>
            <a:ext cx="3987477" cy="31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0;p28">
            <a:extLst>
              <a:ext uri="{FF2B5EF4-FFF2-40B4-BE49-F238E27FC236}">
                <a16:creationId xmlns:a16="http://schemas.microsoft.com/office/drawing/2014/main" id="{4D456E68-EADB-70F7-3E50-77F790931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- We want to calculate the probability for each label L given the features we have (our independent variables).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- All we need to do is calibrate the probability we see certain features, given their label.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9F1E5-DB2B-9635-8784-CF441D94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6" y="1468825"/>
            <a:ext cx="3310658" cy="7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8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 Classification</a:t>
            </a:r>
          </a:p>
        </p:txBody>
      </p:sp>
      <p:sp>
        <p:nvSpPr>
          <p:cNvPr id="4" name="Google Shape;160;p28">
            <a:extLst>
              <a:ext uri="{FF2B5EF4-FFF2-40B4-BE49-F238E27FC236}">
                <a16:creationId xmlns:a16="http://schemas.microsoft.com/office/drawing/2014/main" id="{4D456E68-EADB-70F7-3E50-77F790931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sz="1400" dirty="0"/>
              <a:t>For ex: Say we are using Naïve Bayes to predict which buildings will get a historical landmark designation. We have features that include, architectural style, age, historical significance, cultural relevance, location, and other relevant factors.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sz="1400" dirty="0"/>
              <a:t>Essentially, the algorithm looks a sample of test data where we know the building features and whether the building is landmark or not.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sz="1400" dirty="0"/>
              <a:t>NB looks at the different characteristics of these buildings. For instance, it might find that: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sz="1400" dirty="0"/>
              <a:t>Landmark buildings tend to be older buildings in the Beaux Arts style closer to the city center while non-landmark buildings are newer buildings further away from the city center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sz="1400" dirty="0"/>
              <a:t>Then, when it sees new data, it will make a prediction based on these features.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471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</a:t>
            </a:r>
          </a:p>
        </p:txBody>
      </p:sp>
      <p:sp>
        <p:nvSpPr>
          <p:cNvPr id="5" name="Google Shape;160;p28">
            <a:extLst>
              <a:ext uri="{FF2B5EF4-FFF2-40B4-BE49-F238E27FC236}">
                <a16:creationId xmlns:a16="http://schemas.microsoft.com/office/drawing/2014/main" id="{262FB467-FDA5-4A4D-A306-982C57994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We want to find a line/plane such that the distance between the line/plane and our nearest training data point on in any class is maximized.</a:t>
            </a:r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DB64F27C-79F9-0FBE-A0F9-702FF399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38" y="1555368"/>
            <a:ext cx="3583064" cy="30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4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</a:t>
            </a:r>
          </a:p>
        </p:txBody>
      </p:sp>
      <p:pic>
        <p:nvPicPr>
          <p:cNvPr id="5122" name="Picture 2" descr="Formulating the Support Vector Machine Optimization Problem – Math ∩  Programming">
            <a:extLst>
              <a:ext uri="{FF2B5EF4-FFF2-40B4-BE49-F238E27FC236}">
                <a16:creationId xmlns:a16="http://schemas.microsoft.com/office/drawing/2014/main" id="{00912AA5-374B-7808-023C-01CB62F3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57" y="1407660"/>
            <a:ext cx="4652384" cy="34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0;p28">
            <a:extLst>
              <a:ext uri="{FF2B5EF4-FFF2-40B4-BE49-F238E27FC236}">
                <a16:creationId xmlns:a16="http://schemas.microsoft.com/office/drawing/2014/main" id="{F013DB35-5240-A49E-1C83-4B02B4B10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Here, these numbers represent distances to the line</a:t>
            </a:r>
          </a:p>
        </p:txBody>
      </p:sp>
    </p:spTree>
    <p:extLst>
      <p:ext uri="{BB962C8B-B14F-4D97-AF65-F5344CB8AC3E}">
        <p14:creationId xmlns:p14="http://schemas.microsoft.com/office/powerpoint/2010/main" val="89781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258076-4821-ED43-C13F-49E77FA8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96" y="1258400"/>
            <a:ext cx="4086928" cy="36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48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D2DC9EF-07D2-89B6-C285-CE3B5DA9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3" y="1519657"/>
            <a:ext cx="6800405" cy="38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DECCD-49BF-190F-D1F0-F738F0F7BDF3}"/>
              </a:ext>
            </a:extLst>
          </p:cNvPr>
          <p:cNvSpPr txBox="1"/>
          <p:nvPr/>
        </p:nvSpPr>
        <p:spPr>
          <a:xfrm>
            <a:off x="2286000" y="1411619"/>
            <a:ext cx="5105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FF0000"/>
                </a:solidFill>
                <a:effectLst/>
                <a:latin typeface="Edu Diatype Rounded Semi-Mono" panose="020B0509040202060203" pitchFamily="49" charset="77"/>
              </a:rPr>
              <a:t>Did I play badminton for each day of the week? </a:t>
            </a:r>
            <a:endParaRPr lang="en-US" b="0" dirty="0">
              <a:effectLst/>
              <a:latin typeface="Edu Diatype Rounded Semi-Mono" panose="020B0509040202060203" pitchFamily="49" charset="77"/>
            </a:endParaRPr>
          </a:p>
          <a:p>
            <a:br>
              <a:rPr lang="en-US" dirty="0">
                <a:latin typeface="Edu Diatype Rounded Semi-Mono" panose="020B0509040202060203" pitchFamily="49" charset="77"/>
              </a:rPr>
            </a:br>
            <a:endParaRPr lang="en-US" dirty="0">
              <a:latin typeface="Edu Diatype Rounded Semi-Mono" panose="020B050904020206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393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Categories of Machine Learning</a:t>
            </a:r>
            <a:endParaRPr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Supervised learning: Associating features with some label. This is then divided into: 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Classification: labels as discrete categories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Regression: labels as continuous quantities.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561850"/>
            <a:ext cx="4509300" cy="324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DECCD-49BF-190F-D1F0-F738F0F7BDF3}"/>
              </a:ext>
            </a:extLst>
          </p:cNvPr>
          <p:cNvSpPr txBox="1"/>
          <p:nvPr/>
        </p:nvSpPr>
        <p:spPr>
          <a:xfrm>
            <a:off x="3726900" y="1378962"/>
            <a:ext cx="5105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FF0000"/>
                </a:solidFill>
                <a:effectLst/>
                <a:latin typeface="Edu Diatype Rounded Semi-Mono" panose="020B0509040202060203" pitchFamily="49" charset="77"/>
              </a:rPr>
              <a:t>What causes someone to make big purchases?</a:t>
            </a:r>
            <a:endParaRPr lang="en-US" b="0" dirty="0">
              <a:effectLst/>
              <a:latin typeface="Edu Diatype Rounded Semi-Mono" panose="020B0509040202060203" pitchFamily="49" charset="77"/>
            </a:endParaRPr>
          </a:p>
          <a:p>
            <a:br>
              <a:rPr lang="en-US" dirty="0">
                <a:latin typeface="Edu Diatype Rounded Semi-Mono" panose="020B0509040202060203" pitchFamily="49" charset="77"/>
              </a:rPr>
            </a:br>
            <a:endParaRPr lang="en-US" dirty="0">
              <a:latin typeface="Edu Diatype Rounded Semi-Mono" panose="020B0509040202060203" pitchFamily="49" charset="7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E9E5A4B-7B4E-D831-33AD-B72A03C14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46" y="1817914"/>
            <a:ext cx="5735896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650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E9E5A4B-7B4E-D831-33AD-B72A03C14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46" y="1817914"/>
            <a:ext cx="5735896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AA294BE3-F629-6A7C-00DD-D12B64A73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We are going to select a split in the tree that is best able to separate our data into its purest target classes.</a:t>
            </a:r>
          </a:p>
        </p:txBody>
      </p:sp>
    </p:spTree>
    <p:extLst>
      <p:ext uri="{BB962C8B-B14F-4D97-AF65-F5344CB8AC3E}">
        <p14:creationId xmlns:p14="http://schemas.microsoft.com/office/powerpoint/2010/main" val="301894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DECCD-49BF-190F-D1F0-F738F0F7BDF3}"/>
              </a:ext>
            </a:extLst>
          </p:cNvPr>
          <p:cNvSpPr txBox="1"/>
          <p:nvPr/>
        </p:nvSpPr>
        <p:spPr>
          <a:xfrm>
            <a:off x="2286000" y="1411619"/>
            <a:ext cx="5105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FF0000"/>
                </a:solidFill>
                <a:effectLst/>
                <a:latin typeface="Edu Diatype Rounded Semi-Mono" panose="020B0509040202060203" pitchFamily="49" charset="77"/>
              </a:rPr>
              <a:t>This is another way to visualize the decision tree</a:t>
            </a:r>
            <a:endParaRPr lang="en-US" b="0" dirty="0">
              <a:effectLst/>
              <a:latin typeface="Edu Diatype Rounded Semi-Mono" panose="020B0509040202060203" pitchFamily="49" charset="77"/>
            </a:endParaRPr>
          </a:p>
          <a:p>
            <a:br>
              <a:rPr lang="en-US" dirty="0">
                <a:latin typeface="Edu Diatype Rounded Semi-Mono" panose="020B0509040202060203" pitchFamily="49" charset="77"/>
              </a:rPr>
            </a:br>
            <a:endParaRPr lang="en-US" dirty="0">
              <a:latin typeface="Edu Diatype Rounded Semi-Mono" panose="020B0509040202060203" pitchFamily="49" charset="7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14B0207-9774-D48F-2666-9038CD88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780951"/>
            <a:ext cx="7293429" cy="34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1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DDECCD-49BF-190F-D1F0-F738F0F7BDF3}"/>
              </a:ext>
            </a:extLst>
          </p:cNvPr>
          <p:cNvSpPr txBox="1"/>
          <p:nvPr/>
        </p:nvSpPr>
        <p:spPr>
          <a:xfrm>
            <a:off x="2286000" y="1411619"/>
            <a:ext cx="510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FF0000"/>
                </a:solidFill>
                <a:effectLst/>
                <a:latin typeface="Edu Diatype Rounded Semi-Mono" panose="020B0509040202060203" pitchFamily="49" charset="77"/>
              </a:rPr>
              <a:t>Imagine if we had multiple (typically shallow) trees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6AD71D9-CE7A-B0AE-AD9A-473167D3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675"/>
            <a:ext cx="9144000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53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 Methods</a:t>
            </a:r>
          </a:p>
        </p:txBody>
      </p:sp>
      <p:sp>
        <p:nvSpPr>
          <p:cNvPr id="5" name="Google Shape;160;p28">
            <a:extLst>
              <a:ext uri="{FF2B5EF4-FFF2-40B4-BE49-F238E27FC236}">
                <a16:creationId xmlns:a16="http://schemas.microsoft.com/office/drawing/2014/main" id="{811B899A-06C4-E080-8138-ED5C1D30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Ensemble methods combine multiple decision trees to improve their accuracy and stability.</a:t>
            </a:r>
          </a:p>
        </p:txBody>
      </p:sp>
      <p:pic>
        <p:nvPicPr>
          <p:cNvPr id="6" name="Picture 2" descr="A Quick and Dirty Guide to Random Forest Regression | by Ashwin Raj |  Towards Data Science">
            <a:extLst>
              <a:ext uri="{FF2B5EF4-FFF2-40B4-BE49-F238E27FC236}">
                <a16:creationId xmlns:a16="http://schemas.microsoft.com/office/drawing/2014/main" id="{339DF110-262C-08A1-FC9D-D4D1C7A7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6174"/>
            <a:ext cx="4425198" cy="3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91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 Methods: Random Forest</a:t>
            </a:r>
          </a:p>
        </p:txBody>
      </p:sp>
      <p:sp>
        <p:nvSpPr>
          <p:cNvPr id="5" name="Google Shape;160;p28">
            <a:extLst>
              <a:ext uri="{FF2B5EF4-FFF2-40B4-BE49-F238E27FC236}">
                <a16:creationId xmlns:a16="http://schemas.microsoft.com/office/drawing/2014/main" id="{811B899A-06C4-E080-8138-ED5C1D30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Tree in the random forest is trained on a subset of the data and a random subset of the input features.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So each tree makes decisions based on a different subset of features.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To make a prediction for a new data point, the random forest takes the majority vote of the predictions of all the individual decision trees. T</a:t>
            </a:r>
          </a:p>
        </p:txBody>
      </p:sp>
      <p:pic>
        <p:nvPicPr>
          <p:cNvPr id="23556" name="Picture 4" descr="Introducing TensorFlow Decision Forests — The TensorFlow Blog">
            <a:extLst>
              <a:ext uri="{FF2B5EF4-FFF2-40B4-BE49-F238E27FC236}">
                <a16:creationId xmlns:a16="http://schemas.microsoft.com/office/drawing/2014/main" id="{E4961BB2-F971-69F4-2A94-D9C565D8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14" y="2154154"/>
            <a:ext cx="4110785" cy="17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6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 Methods: Gradient Boosting</a:t>
            </a:r>
          </a:p>
        </p:txBody>
      </p:sp>
      <p:sp>
        <p:nvSpPr>
          <p:cNvPr id="5" name="Google Shape;160;p28">
            <a:extLst>
              <a:ext uri="{FF2B5EF4-FFF2-40B4-BE49-F238E27FC236}">
                <a16:creationId xmlns:a16="http://schemas.microsoft.com/office/drawing/2014/main" id="{811B899A-06C4-E080-8138-ED5C1D30D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Iteratively creates one decision tree, with each subsequent tree correcting for misclassifications in the previous tree.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To make a prediction, all trees are used but each tree's prediction is weighted based on its accuracy.</a:t>
            </a:r>
          </a:p>
        </p:txBody>
      </p:sp>
      <p:pic>
        <p:nvPicPr>
          <p:cNvPr id="25602" name="Picture 2" descr="Top 10 Interview Questions on Gradient Boosting Algorithms -">
            <a:extLst>
              <a:ext uri="{FF2B5EF4-FFF2-40B4-BE49-F238E27FC236}">
                <a16:creationId xmlns:a16="http://schemas.microsoft.com/office/drawing/2014/main" id="{A9130772-87CF-141A-585D-4301E0B16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46" y="1276896"/>
            <a:ext cx="4519153" cy="32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Here, we have a two-dimensional (read: two columns) dataset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We know which dots are blue and which are red.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Here, we have a two-dimensional (read: two columns) dataset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We know which dots are blue and which are red.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The classification question then asks: 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Can we create a “separator” model that separates these two points? </a:t>
            </a:r>
            <a:endParaRPr dirty="0">
              <a:latin typeface="Edu Diatype Rounded Semi-Mono" panose="020B0509040202060203" pitchFamily="49" charset="7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Model: the quantitative version of “there is a straight line that can separate the two classes”.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Parameters: the intercept and axis (or however else we want to define our line) that describes the line</a:t>
            </a:r>
            <a:endParaRPr sz="1400" dirty="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So our model could look like this on the right. </a:t>
            </a: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is classification problem? 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452592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An e-commerce company using labeled customer data to predict whether or not a customer will purchase a particular item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healthcare company using data about cancer tumors (such as their geometric measurements) to predict whether a new tumor is benign or malignant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restaurant using review data to ascribe positive or negative sentiment to a given review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 bike share company using time and weather data to predict the number of bikes being rented at any given hour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5520079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1284</Words>
  <Application>Microsoft Macintosh PowerPoint</Application>
  <PresentationFormat>On-screen Show (16:9)</PresentationFormat>
  <Paragraphs>121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Source Code Pro</vt:lpstr>
      <vt:lpstr>Oswald</vt:lpstr>
      <vt:lpstr>Edu Diatype Rounded Semi-Mono</vt:lpstr>
      <vt:lpstr>Edu Diatype Rounded Semi-Mono M</vt:lpstr>
      <vt:lpstr>Arial</vt:lpstr>
      <vt:lpstr>Modern Writer</vt:lpstr>
      <vt:lpstr>Week 10</vt:lpstr>
      <vt:lpstr>Today’s Agenda</vt:lpstr>
      <vt:lpstr>Categories of Machine Learning</vt:lpstr>
      <vt:lpstr>Supervised learning: Classification</vt:lpstr>
      <vt:lpstr>Supervised learning: Classification</vt:lpstr>
      <vt:lpstr>Supervised learning: Classification</vt:lpstr>
      <vt:lpstr>Supervised learning: Classification</vt:lpstr>
      <vt:lpstr>Supervised learning: Classification</vt:lpstr>
      <vt:lpstr>Which is classification problem? </vt:lpstr>
      <vt:lpstr>Which is classification problem? </vt:lpstr>
      <vt:lpstr>Which is classification problem? </vt:lpstr>
      <vt:lpstr>Regression vs Classification</vt:lpstr>
      <vt:lpstr>Model Validation: Train-Test Split</vt:lpstr>
      <vt:lpstr>Model Validation: Train-Test Split</vt:lpstr>
      <vt:lpstr>Model Validation: Train-Test Split</vt:lpstr>
      <vt:lpstr>Model Validation: Train-Test Split</vt:lpstr>
      <vt:lpstr>Model Validation: Train-Test Split</vt:lpstr>
      <vt:lpstr>Model Validation: Train-Test Split</vt:lpstr>
      <vt:lpstr>Model Validation: Measuring Performance</vt:lpstr>
      <vt:lpstr>Model Validation: Measuring Performance</vt:lpstr>
      <vt:lpstr>Model Validation: Measuring Performance</vt:lpstr>
      <vt:lpstr>Model Validation: Measuring Performance</vt:lpstr>
      <vt:lpstr>Model Validation: Measuring Performance</vt:lpstr>
      <vt:lpstr>Naïve Bayes Classification</vt:lpstr>
      <vt:lpstr>Naïve Bayes Classification</vt:lpstr>
      <vt:lpstr>Support Vector Machine</vt:lpstr>
      <vt:lpstr>Support Vector Machine</vt:lpstr>
      <vt:lpstr>Decision Trees</vt:lpstr>
      <vt:lpstr>Decision Trees</vt:lpstr>
      <vt:lpstr>Decision Trees</vt:lpstr>
      <vt:lpstr>Decision Trees</vt:lpstr>
      <vt:lpstr>Decision Trees</vt:lpstr>
      <vt:lpstr>Ensemble Methods</vt:lpstr>
      <vt:lpstr>Ensemble Methods</vt:lpstr>
      <vt:lpstr>Ensemble Methods: Random Forest</vt:lpstr>
      <vt:lpstr>Ensemble Methods: Gradient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Urban Data Science</dc:title>
  <cp:lastModifiedBy>Wenfei Xu</cp:lastModifiedBy>
  <cp:revision>73</cp:revision>
  <dcterms:modified xsi:type="dcterms:W3CDTF">2023-03-29T02:15:58Z</dcterms:modified>
</cp:coreProperties>
</file>